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4"/>
  </p:notesMasterIdLst>
  <p:sldIdLst>
    <p:sldId id="256" r:id="rId2"/>
    <p:sldId id="257" r:id="rId3"/>
    <p:sldId id="280" r:id="rId4"/>
    <p:sldId id="28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3" r:id="rId17"/>
    <p:sldId id="269" r:id="rId18"/>
    <p:sldId id="270" r:id="rId19"/>
    <p:sldId id="275" r:id="rId20"/>
    <p:sldId id="276" r:id="rId21"/>
    <p:sldId id="279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A7F9"/>
    <a:srgbClr val="F66B19"/>
    <a:srgbClr val="FAA672"/>
    <a:srgbClr val="C5C5C5"/>
    <a:srgbClr val="F0F0F0"/>
    <a:srgbClr val="FF4A1D"/>
    <a:srgbClr val="643200"/>
    <a:srgbClr val="E1EDF7"/>
    <a:srgbClr val="CC66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41" autoAdjust="0"/>
    <p:restoredTop sz="94660"/>
  </p:normalViewPr>
  <p:slideViewPr>
    <p:cSldViewPr>
      <p:cViewPr>
        <p:scale>
          <a:sx n="75" d="100"/>
          <a:sy n="75" d="100"/>
        </p:scale>
        <p:origin x="564" y="9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12"/>
    </p:cViewPr>
  </p:sorterViewPr>
  <p:notesViewPr>
    <p:cSldViewPr>
      <p:cViewPr varScale="1">
        <p:scale>
          <a:sx n="77" d="100"/>
          <a:sy n="77" d="100"/>
        </p:scale>
        <p:origin x="2493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18B134-C704-44A2-AB31-17E2FB004E15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76D5E-EA16-41AB-80EA-DF8503FB9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1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76D5E-EA16-41AB-80EA-DF8503FB9E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9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6000" y="1122363"/>
            <a:ext cx="10800000" cy="2386800"/>
          </a:xfrm>
        </p:spPr>
        <p:txBody>
          <a:bodyPr anchor="b">
            <a:normAutofit/>
          </a:bodyPr>
          <a:lstStyle>
            <a:lvl1pPr algn="ctr">
              <a:defRPr sz="5400" b="1" i="0"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6000" y="3602038"/>
            <a:ext cx="10800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039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7931-69FE-44F5-95DA-00DC2DAB7829}" type="datetime1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 KPS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580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B1BD-6261-4906-A0E6-D8EC20C11984}" type="datetime1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 KPS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23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650875"/>
          </a:xfrm>
        </p:spPr>
        <p:txBody>
          <a:bodyPr>
            <a:normAutofit/>
          </a:bodyPr>
          <a:lstStyle>
            <a:lvl1pPr>
              <a:defRPr sz="3200" b="1" i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4754"/>
            <a:ext cx="10515600" cy="50022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457189" indent="0">
              <a:buFont typeface="Arial" panose="020B0604020202020204" pitchFamily="34" charset="0"/>
              <a:buNone/>
              <a:defRPr sz="2000">
                <a:latin typeface="+mn-lt"/>
              </a:defRPr>
            </a:lvl2pPr>
            <a:lvl3pPr marL="914377" indent="0">
              <a:buNone/>
              <a:defRPr sz="1800">
                <a:latin typeface="+mn-lt"/>
              </a:defRPr>
            </a:lvl3pPr>
            <a:lvl4pPr marL="1371566" indent="0">
              <a:buNone/>
              <a:defRPr sz="1600">
                <a:latin typeface="+mn-lt"/>
              </a:defRPr>
            </a:lvl4pPr>
            <a:lvl5pPr marL="1828754" indent="0">
              <a:buNone/>
              <a:defRPr sz="1600">
                <a:latin typeface="+mn-lt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813C2-2513-41AE-BE96-3D388AF5766D}" type="datetime1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1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F83A8-3E88-4C3C-A320-33C9F5B1223C}" type="datetime1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 KPS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25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1250-06F0-459B-ADF3-FC64DD40B8D6}" type="datetime1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 KPS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1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36F-6231-4C65-A812-259AF0ECD147}" type="datetime1">
              <a:rPr lang="en-US" smtClean="0"/>
              <a:t>2/25/2021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 KPS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92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9E9EB-C42C-43BD-98CC-A43051D23404}" type="datetime1">
              <a:rPr lang="en-US" smtClean="0"/>
              <a:t>2/25/2021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 KPS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97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EFBD-61C5-470C-B605-51E8CE2909FD}" type="datetime1">
              <a:rPr lang="en-US" smtClean="0"/>
              <a:t>2/25/2021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 KPS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58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1821F-0AF9-436C-9804-27838F2DDF72}" type="datetime1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 KPS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74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82EF6-0802-4DC7-89B4-726A864919DC}" type="datetime1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2020 KPS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14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F36D2-B4A3-4109-A727-E1BDC05717B7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2020 KPS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C7463-7B75-44AA-893A-41746D2295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5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Progress on solving 1D GPE</a:t>
            </a:r>
            <a:endParaRPr lang="en-US" sz="44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2021. 02. 25 </a:t>
            </a:r>
            <a:r>
              <a:rPr lang="en-US" dirty="0" err="1" smtClean="0"/>
              <a:t>kT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00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Quantitative validity for polar phase</a:t>
            </a:r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10</a:t>
            </a:fld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2" y="1371600"/>
            <a:ext cx="5970658" cy="3962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99" y="1600200"/>
            <a:ext cx="5606373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r="31587"/>
          <a:stretch/>
        </p:blipFill>
        <p:spPr>
          <a:xfrm>
            <a:off x="6705600" y="936629"/>
            <a:ext cx="4648200" cy="57912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Dynamics; reproducing Saito et al (2007)</a:t>
            </a:r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11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0"/>
            <a:ext cx="6400800" cy="16872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4495800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There is 1D version calculation!</a:t>
            </a:r>
          </a:p>
          <a:p>
            <a:pPr algn="ctr"/>
            <a:r>
              <a:rPr lang="en-US" dirty="0" smtClean="0"/>
              <a:t>The system size is quite large (~300um) and long term dynamics is been calculated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16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on 1D calculation</a:t>
            </a:r>
            <a:endParaRPr 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96" y="152400"/>
            <a:ext cx="4874419" cy="3249613"/>
          </a:xfr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12</a:t>
            </a:fld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43178"/>
            <a:ext cx="6382396" cy="57783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663" y="3352800"/>
            <a:ext cx="4873752" cy="32491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34500" y="372694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 =qc/2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296400" y="6858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 =0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08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648" y="3465961"/>
            <a:ext cx="4873752" cy="32491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64397"/>
            <a:ext cx="4873752" cy="32491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on 1D calculation</a:t>
            </a:r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13</a:t>
            </a:fld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943178"/>
            <a:ext cx="6382396" cy="57783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63296" y="361429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 =qc/2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02622" y="116434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 =0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63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74754"/>
            <a:ext cx="5867400" cy="5002213"/>
          </a:xfrm>
        </p:spPr>
        <p:txBody>
          <a:bodyPr/>
          <a:lstStyle/>
          <a:p>
            <a:r>
              <a:rPr lang="en-US" dirty="0" smtClean="0"/>
              <a:t>Result reproduced within the random number uncertainty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14</a:t>
            </a:fld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47826"/>
            <a:ext cx="5377528" cy="11671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62200"/>
            <a:ext cx="5453728" cy="18578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615950"/>
            <a:ext cx="4572000" cy="304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657600"/>
            <a:ext cx="4572000" cy="304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37350" y="322541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Same calculation with different random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4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Jet formation</a:t>
            </a:r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000" y="2201404"/>
            <a:ext cx="2667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  = (10Hz, 1.2kHz)</a:t>
            </a:r>
          </a:p>
          <a:p>
            <a:r>
              <a:rPr lang="en-US" dirty="0" smtClean="0"/>
              <a:t>N = 1e4</a:t>
            </a:r>
          </a:p>
          <a:p>
            <a:r>
              <a:rPr lang="en-US" dirty="0" smtClean="0"/>
              <a:t>p = 0</a:t>
            </a:r>
          </a:p>
          <a:p>
            <a:r>
              <a:rPr lang="en-US" dirty="0" smtClean="0"/>
              <a:t>c1n  = -77Hz</a:t>
            </a:r>
          </a:p>
          <a:p>
            <a:endParaRPr lang="en-US" dirty="0"/>
          </a:p>
          <a:p>
            <a:r>
              <a:rPr lang="en-US" dirty="0"/>
              <a:t>q = </a:t>
            </a:r>
            <a:r>
              <a:rPr lang="en-US" dirty="0" smtClean="0"/>
              <a:t>1kHz </a:t>
            </a:r>
            <a:r>
              <a:rPr lang="en-US" dirty="0" smtClean="0">
                <a:sym typeface="Wingdings" panose="05000000000000000000" pitchFamily="2" charset="2"/>
              </a:rPr>
              <a:t> -1kHz</a:t>
            </a:r>
            <a:endParaRPr lang="en-US" dirty="0"/>
          </a:p>
          <a:p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6" y="4264479"/>
            <a:ext cx="3620154" cy="2406078"/>
          </a:xfrm>
          <a:prstGeom prst="rect">
            <a:avLst/>
          </a:prstGeom>
        </p:spPr>
      </p:pic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609600"/>
            <a:ext cx="8395607" cy="5597071"/>
          </a:xfrm>
        </p:spPr>
      </p:pic>
    </p:spTree>
    <p:extLst>
      <p:ext uri="{BB962C8B-B14F-4D97-AF65-F5344CB8AC3E}">
        <p14:creationId xmlns:p14="http://schemas.microsoft.com/office/powerpoint/2010/main" val="178170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728472"/>
            <a:ext cx="8394192" cy="559612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Jet formation</a:t>
            </a:r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000" y="2201404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  = (10Hz, 1.2kHz)</a:t>
            </a:r>
          </a:p>
          <a:p>
            <a:r>
              <a:rPr lang="en-US" dirty="0" smtClean="0"/>
              <a:t>N = 1.5e4</a:t>
            </a:r>
          </a:p>
          <a:p>
            <a:r>
              <a:rPr lang="en-US" dirty="0" smtClean="0"/>
              <a:t>p = 0</a:t>
            </a:r>
          </a:p>
          <a:p>
            <a:endParaRPr lang="en-US" dirty="0"/>
          </a:p>
          <a:p>
            <a:r>
              <a:rPr lang="en-US" dirty="0"/>
              <a:t>q = </a:t>
            </a:r>
            <a:r>
              <a:rPr lang="en-US" dirty="0" smtClean="0"/>
              <a:t>-2kHz </a:t>
            </a:r>
            <a:r>
              <a:rPr lang="en-US" dirty="0" smtClean="0">
                <a:sym typeface="Wingdings" panose="05000000000000000000" pitchFamily="2" charset="2"/>
              </a:rPr>
              <a:t> 1kHz</a:t>
            </a:r>
            <a:endParaRPr lang="en-US" dirty="0"/>
          </a:p>
          <a:p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50" y="4481516"/>
            <a:ext cx="31429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85072"/>
            <a:ext cx="10515600" cy="5002213"/>
          </a:xfrm>
        </p:spPr>
        <p:txBody>
          <a:bodyPr>
            <a:normAutofit/>
          </a:bodyPr>
          <a:lstStyle/>
          <a:p>
            <a:r>
              <a:rPr lang="en-US" dirty="0" smtClean="0"/>
              <a:t>It is </a:t>
            </a:r>
            <a:r>
              <a:rPr lang="en-US" b="1" dirty="0" smtClean="0"/>
              <a:t>slow </a:t>
            </a:r>
            <a:r>
              <a:rPr lang="en-US" dirty="0" smtClean="0"/>
              <a:t>for jet exp. It takes ~</a:t>
            </a:r>
            <a:r>
              <a:rPr lang="en-US" dirty="0"/>
              <a:t>10mins</a:t>
            </a:r>
            <a:r>
              <a:rPr lang="en-US" dirty="0" smtClean="0"/>
              <a:t> for 2e3 grid (20dx ~ </a:t>
            </a:r>
            <a:r>
              <a:rPr lang="en-US" dirty="0" err="1" smtClean="0"/>
              <a:t>sqrt</a:t>
            </a:r>
            <a:r>
              <a:rPr lang="en-US" dirty="0" smtClean="0"/>
              <a:t>(h^2/2mq)). </a:t>
            </a:r>
            <a:r>
              <a:rPr lang="en-US" dirty="0"/>
              <a:t>Other </a:t>
            </a:r>
            <a:r>
              <a:rPr lang="en-US" dirty="0" smtClean="0"/>
              <a:t>cases are comparable </a:t>
            </a:r>
            <a:r>
              <a:rPr lang="en-US" dirty="0"/>
              <a:t>to </a:t>
            </a:r>
            <a:r>
              <a:rPr lang="en-US" dirty="0" err="1"/>
              <a:t>GPELab</a:t>
            </a:r>
            <a:r>
              <a:rPr lang="en-US" dirty="0"/>
              <a:t> (single component</a:t>
            </a:r>
            <a:r>
              <a:rPr lang="en-US" dirty="0" smtClean="0"/>
              <a:t>).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Perhaps there is a fundamental reason (parameters are unusual)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Simulations are </a:t>
            </a:r>
            <a:r>
              <a:rPr lang="en-US" b="1" dirty="0" smtClean="0">
                <a:sym typeface="Wingdings" panose="05000000000000000000" pitchFamily="2" charset="2"/>
              </a:rPr>
              <a:t>initial seed </a:t>
            </a:r>
            <a:r>
              <a:rPr lang="en-US" dirty="0" smtClean="0">
                <a:sym typeface="Wingdings" panose="05000000000000000000" pitchFamily="2" charset="2"/>
              </a:rPr>
              <a:t>insensitive </a:t>
            </a:r>
            <a:r>
              <a:rPr lang="en-US" dirty="0">
                <a:sym typeface="Wingdings" panose="05000000000000000000" pitchFamily="2" charset="2"/>
              </a:rPr>
              <a:t>(though I used proper method for reproducing </a:t>
            </a:r>
            <a:r>
              <a:rPr lang="en-US" dirty="0" smtClean="0">
                <a:sym typeface="Wingdings" panose="05000000000000000000" pitchFamily="2" charset="2"/>
              </a:rPr>
              <a:t>Saito et </a:t>
            </a:r>
            <a:r>
              <a:rPr lang="en-US" dirty="0">
                <a:sym typeface="Wingdings" panose="05000000000000000000" pitchFamily="2" charset="2"/>
              </a:rPr>
              <a:t>al) </a:t>
            </a:r>
            <a:r>
              <a:rPr lang="en-US" dirty="0" smtClean="0">
                <a:sym typeface="Wingdings" panose="05000000000000000000" pitchFamily="2" charset="2"/>
              </a:rPr>
              <a:t>but still there is dependences.  Implement a </a:t>
            </a:r>
            <a:r>
              <a:rPr lang="en-US" b="1" dirty="0" smtClean="0">
                <a:sym typeface="Wingdings" panose="05000000000000000000" pitchFamily="2" charset="2"/>
              </a:rPr>
              <a:t>proper way to include</a:t>
            </a:r>
            <a:r>
              <a:rPr lang="en-US" dirty="0" smtClean="0">
                <a:sym typeface="Wingdings" panose="05000000000000000000" pitchFamily="2" charset="2"/>
              </a:rPr>
              <a:t> with the aid of </a:t>
            </a:r>
            <a:r>
              <a:rPr lang="en-US" dirty="0" err="1" smtClean="0">
                <a:sym typeface="Wingdings" panose="05000000000000000000" pitchFamily="2" charset="2"/>
              </a:rPr>
              <a:t>Bogoliubov</a:t>
            </a:r>
            <a:r>
              <a:rPr lang="en-US" dirty="0" smtClean="0">
                <a:sym typeface="Wingdings" panose="05000000000000000000" pitchFamily="2" charset="2"/>
              </a:rPr>
              <a:t> theory</a:t>
            </a:r>
          </a:p>
          <a:p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124200" y="2533948"/>
            <a:ext cx="8331931" cy="1286054"/>
            <a:chOff x="3490549" y="1752600"/>
            <a:chExt cx="8331931" cy="128605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0549" y="1752600"/>
              <a:ext cx="5210902" cy="1286054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8534400" y="2538413"/>
              <a:ext cx="32880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10.1103/PhysRevE.93.053309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90600" y="2619673"/>
            <a:ext cx="228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Kinetic part stability criteria (generic for Schrodinger </a:t>
            </a:r>
            <a:r>
              <a:rPr lang="en-US" dirty="0" err="1" smtClean="0"/>
              <a:t>eq</a:t>
            </a:r>
            <a:r>
              <a:rPr lang="en-US" dirty="0" smtClean="0"/>
              <a:t>), unless we go spectral method</a:t>
            </a:r>
            <a:endParaRPr 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8839200" y="5518111"/>
            <a:ext cx="3307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10.1103/PhysRevA.94.023608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b="48256"/>
          <a:stretch/>
        </p:blipFill>
        <p:spPr>
          <a:xfrm>
            <a:off x="482328" y="5475270"/>
            <a:ext cx="4216127" cy="12192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t="53774"/>
          <a:stretch/>
        </p:blipFill>
        <p:spPr>
          <a:xfrm>
            <a:off x="4558433" y="5584638"/>
            <a:ext cx="4216127" cy="108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7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Move the focus on the quantum correlation of the jets</a:t>
            </a:r>
          </a:p>
          <a:p>
            <a:r>
              <a:rPr lang="en-US" dirty="0" smtClean="0"/>
              <a:t>On GPE simulation</a:t>
            </a:r>
          </a:p>
          <a:p>
            <a:r>
              <a:rPr lang="en-US" dirty="0"/>
              <a:t>	</a:t>
            </a:r>
            <a:r>
              <a:rPr lang="en-US" dirty="0" smtClean="0"/>
              <a:t>- Keep checking the validity, </a:t>
            </a:r>
            <a:r>
              <a:rPr lang="en-US" b="1" dirty="0" smtClean="0"/>
              <a:t>especially for high q and the seed</a:t>
            </a:r>
          </a:p>
          <a:p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b="1" dirty="0" smtClean="0"/>
              <a:t>Time-of-flight</a:t>
            </a:r>
            <a:r>
              <a:rPr lang="en-US" dirty="0" smtClean="0"/>
              <a:t> implementations (straightforward)</a:t>
            </a:r>
          </a:p>
          <a:p>
            <a:r>
              <a:rPr lang="en-US" dirty="0"/>
              <a:t>	</a:t>
            </a:r>
            <a:r>
              <a:rPr lang="en-US" dirty="0" smtClean="0">
                <a:sym typeface="Wingdings" panose="05000000000000000000" pitchFamily="2" charset="2"/>
              </a:rPr>
              <a:t>- </a:t>
            </a:r>
            <a:r>
              <a:rPr lang="en-US" b="1" dirty="0" smtClean="0">
                <a:sym typeface="Wingdings" panose="05000000000000000000" pitchFamily="2" charset="2"/>
              </a:rPr>
              <a:t>Human readable program </a:t>
            </a:r>
            <a:r>
              <a:rPr lang="en-US" dirty="0" smtClean="0">
                <a:sym typeface="Wingdings" panose="05000000000000000000" pitchFamily="2" charset="2"/>
              </a:rPr>
              <a:t>(I believe it is already good)</a:t>
            </a:r>
            <a:endParaRPr lang="en-US" dirty="0" smtClean="0"/>
          </a:p>
          <a:p>
            <a:r>
              <a:rPr lang="en-US" dirty="0" smtClean="0">
                <a:sym typeface="Wingdings" panose="05000000000000000000" pitchFamily="2" charset="2"/>
              </a:rPr>
              <a:t>            - Implementing </a:t>
            </a:r>
            <a:r>
              <a:rPr lang="en-US" dirty="0">
                <a:sym typeface="Wingdings" panose="05000000000000000000" pitchFamily="2" charset="2"/>
              </a:rPr>
              <a:t>1D version of SJ’s </a:t>
            </a:r>
            <a:r>
              <a:rPr lang="en-US" dirty="0" smtClean="0">
                <a:sym typeface="Wingdings" panose="05000000000000000000" pitchFamily="2" charset="2"/>
              </a:rPr>
              <a:t>experiment</a:t>
            </a:r>
          </a:p>
          <a:p>
            <a:r>
              <a:rPr lang="en-US" dirty="0"/>
              <a:t>	- </a:t>
            </a:r>
            <a:r>
              <a:rPr lang="en-US" b="1" dirty="0"/>
              <a:t>Advanced algorithms </a:t>
            </a:r>
            <a:r>
              <a:rPr lang="en-US" dirty="0"/>
              <a:t>(Otago; </a:t>
            </a:r>
            <a:r>
              <a:rPr lang="en-US" dirty="0" err="1"/>
              <a:t>Symes</a:t>
            </a:r>
            <a:r>
              <a:rPr lang="en-US" dirty="0"/>
              <a:t>, PRE(2016</a:t>
            </a:r>
            <a:r>
              <a:rPr lang="en-US" dirty="0" smtClean="0"/>
              <a:t>), need some </a:t>
            </a:r>
            <a:r>
              <a:rPr lang="en-US" i="1" dirty="0" smtClean="0"/>
              <a:t>restriction</a:t>
            </a:r>
            <a:r>
              <a:rPr lang="en-US" dirty="0" smtClean="0"/>
              <a:t>)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Now we can solve GPE, how about OBE?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understanding abs imaging and maybe Raman</a:t>
            </a:r>
          </a:p>
          <a:p>
            <a:endParaRPr lang="en-US" dirty="0"/>
          </a:p>
          <a:p>
            <a:r>
              <a:rPr lang="en-US" b="1" dirty="0" smtClean="0"/>
              <a:t>GPU</a:t>
            </a:r>
            <a:r>
              <a:rPr lang="en-US" dirty="0" smtClean="0"/>
              <a:t> for 2D extension in the future?</a:t>
            </a:r>
          </a:p>
          <a:p>
            <a:r>
              <a:rPr lang="en-US" dirty="0" smtClean="0"/>
              <a:t>Including </a:t>
            </a:r>
            <a:r>
              <a:rPr lang="en-US" b="1" dirty="0" smtClean="0"/>
              <a:t>dissipation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18</a:t>
            </a:fld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4038600"/>
            <a:ext cx="3179787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2971800"/>
            <a:ext cx="10515600" cy="650875"/>
          </a:xfrm>
        </p:spPr>
        <p:txBody>
          <a:bodyPr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I solve GPE?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smtClean="0"/>
              <a:t>Support possible 1D jet experiments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Explain and get insights on spinor experiments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Complement </a:t>
            </a:r>
            <a:r>
              <a:rPr lang="en-US" dirty="0" err="1" smtClean="0"/>
              <a:t>Bogoliubov</a:t>
            </a:r>
            <a:r>
              <a:rPr lang="en-US" dirty="0" smtClean="0"/>
              <a:t> analysis (remnant </a:t>
            </a:r>
            <a:r>
              <a:rPr lang="en-US" dirty="0" err="1" smtClean="0"/>
              <a:t>bec</a:t>
            </a:r>
            <a:r>
              <a:rPr lang="en-US" dirty="0" smtClean="0"/>
              <a:t> dynamics)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Understand </a:t>
            </a:r>
            <a:r>
              <a:rPr lang="en-US" dirty="0" err="1" smtClean="0"/>
              <a:t>numerics</a:t>
            </a:r>
            <a:r>
              <a:rPr lang="en-US" dirty="0" smtClean="0"/>
              <a:t> people’s job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2</a:t>
            </a:fld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96" y="3637760"/>
            <a:ext cx="10774608" cy="177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5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Dimensionless GPE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Numbers like </a:t>
            </a:r>
            <a:r>
              <a:rPr lang="en-US" dirty="0" err="1" smtClean="0"/>
              <a:t>hbar</a:t>
            </a:r>
            <a:r>
              <a:rPr lang="en-US" dirty="0" smtClean="0"/>
              <a:t> can lead round-off error. </a:t>
            </a:r>
            <a:endParaRPr lang="en-US" dirty="0"/>
          </a:p>
          <a:p>
            <a:r>
              <a:rPr lang="en-US" dirty="0" smtClean="0"/>
              <a:t>I normalize all the scales with radial trapping frequency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20</a:t>
            </a:fld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36410"/>
            <a:ext cx="2981741" cy="18766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24" y="2514600"/>
            <a:ext cx="9959352" cy="22856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64" y="5226614"/>
            <a:ext cx="11479227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4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remarks on calculation algorithm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174754"/>
            <a:ext cx="9630587" cy="5002213"/>
          </a:xfrm>
        </p:spPr>
        <p:txBody>
          <a:bodyPr/>
          <a:lstStyle/>
          <a:p>
            <a:r>
              <a:rPr lang="en-US" dirty="0" smtClean="0"/>
              <a:t>Integration is nothing but a variant of RK4.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Calculating the kinetic energy term can be tricky (if we use finite difference method).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Method I have used is kind a primitive. There are some advanced algorithms (like that of Otago)</a:t>
            </a:r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21</a:t>
            </a:fld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1455119"/>
            <a:ext cx="2019582" cy="12765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185254"/>
            <a:ext cx="5820587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0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 and packages</a:t>
            </a:r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22</a:t>
            </a:fld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895600"/>
            <a:ext cx="1924319" cy="14480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373603"/>
            <a:ext cx="5787415" cy="24983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4087729"/>
            <a:ext cx="3443630" cy="20528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91600" y="5771201"/>
            <a:ext cx="318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 many others packages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11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Quasi-1D problem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Assumed mean-field 1D regime</a:t>
            </a:r>
          </a:p>
          <a:p>
            <a:r>
              <a:rPr lang="en-US" dirty="0" smtClean="0"/>
              <a:t>Need to renormalize the interaction coefficient</a:t>
            </a:r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3</a:t>
            </a:fld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549" y="2057400"/>
            <a:ext cx="4486901" cy="77163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610600" y="2258550"/>
            <a:ext cx="3163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10.1103/PhysRevLett.81.938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974" y="4675763"/>
            <a:ext cx="3591426" cy="15908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3374679"/>
            <a:ext cx="9040487" cy="12288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6600" y="22343"/>
            <a:ext cx="510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Li7 is good element to study 1D mean-field regime due to the small a. Accordingly, bad for TG gas unless we use </a:t>
            </a:r>
            <a:r>
              <a:rPr lang="en-US" dirty="0" err="1" smtClean="0"/>
              <a:t>Feshbach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88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the simulation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Set parameters</a:t>
            </a:r>
          </a:p>
          <a:p>
            <a:pPr marL="457200" indent="-457200">
              <a:buAutoNum type="arabicPeriod"/>
            </a:pPr>
            <a:r>
              <a:rPr lang="en-US" dirty="0" smtClean="0"/>
              <a:t>Find ground state with initial parameters</a:t>
            </a:r>
          </a:p>
          <a:p>
            <a:pPr marL="457200" indent="-457200">
              <a:buAutoNum type="arabicPeriod"/>
            </a:pPr>
            <a:r>
              <a:rPr lang="en-US" dirty="0" smtClean="0"/>
              <a:t>Impose noise seed for instability</a:t>
            </a:r>
          </a:p>
          <a:p>
            <a:pPr marL="457200" indent="-457200">
              <a:buAutoNum type="arabicPeriod"/>
            </a:pPr>
            <a:r>
              <a:rPr lang="en-US" dirty="0" smtClean="0"/>
              <a:t>Evolve dynamics with quench parameters</a:t>
            </a:r>
          </a:p>
          <a:p>
            <a:pPr marL="457200" indent="-457200">
              <a:buAutoNum type="arabicPeriod"/>
            </a:pPr>
            <a:r>
              <a:rPr lang="en-US" dirty="0" smtClean="0"/>
              <a:t>Save parameters and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 smtClean="0"/>
          </a:p>
          <a:p>
            <a:r>
              <a:rPr lang="en-US" dirty="0" smtClean="0"/>
              <a:t>Can skip #2</a:t>
            </a:r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1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ground state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Imaginary time evolution method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Excitation decays exponentially when </a:t>
            </a:r>
            <a:r>
              <a:rPr lang="en-US" b="1" dirty="0" smtClean="0"/>
              <a:t>H </a:t>
            </a:r>
            <a:r>
              <a:rPr lang="en-US" b="1" dirty="0" smtClean="0">
                <a:sym typeface="Wingdings" panose="05000000000000000000" pitchFamily="2" charset="2"/>
              </a:rPr>
              <a:t> </a:t>
            </a:r>
            <a:r>
              <a:rPr lang="en-US" b="1" dirty="0" err="1" smtClean="0">
                <a:sym typeface="Wingdings" panose="05000000000000000000" pitchFamily="2" charset="2"/>
              </a:rPr>
              <a:t>iH</a:t>
            </a:r>
            <a:endParaRPr lang="en-US" b="1" dirty="0" smtClean="0"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r>
              <a:rPr lang="en-US" dirty="0" smtClean="0"/>
              <a:t>Local minimum issue present but good enough for spinor (simple ground state)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5</a:t>
            </a:fld>
            <a:endParaRPr lang="en-US"/>
          </a:p>
        </p:txBody>
      </p:sp>
      <p:grpSp>
        <p:nvGrpSpPr>
          <p:cNvPr id="9" name="그룹 8"/>
          <p:cNvGrpSpPr/>
          <p:nvPr/>
        </p:nvGrpSpPr>
        <p:grpSpPr>
          <a:xfrm>
            <a:off x="3134411" y="2743200"/>
            <a:ext cx="5448975" cy="3904594"/>
            <a:chOff x="2933025" y="2655930"/>
            <a:chExt cx="5448975" cy="390459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3025" y="2655930"/>
              <a:ext cx="5448975" cy="371131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3660512" y="6191192"/>
              <a:ext cx="33073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10.1103/PhysRevA.94.023608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617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(c) Polar phase ground state</a:t>
            </a:r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34263"/>
            <a:ext cx="3970397" cy="26415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429" y="1090971"/>
            <a:ext cx="7754666" cy="51697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0239" y="3786062"/>
            <a:ext cx="301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ODT: 30um waist, 300mW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62800" y="130158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  = (10Hz, 1.2kHz)</a:t>
            </a:r>
          </a:p>
          <a:p>
            <a:r>
              <a:rPr lang="en-US" dirty="0" smtClean="0"/>
              <a:t>N = 1e4</a:t>
            </a:r>
          </a:p>
          <a:p>
            <a:r>
              <a:rPr lang="en-US" dirty="0" smtClean="0"/>
              <a:t>q = 1kHz c1n  = -77Hz</a:t>
            </a:r>
            <a:endParaRPr 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52" y="4233847"/>
            <a:ext cx="3519968" cy="262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(b)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4400" y="5105400"/>
            <a:ext cx="266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  = (10Hz, 1.2kHz)</a:t>
            </a:r>
          </a:p>
          <a:p>
            <a:r>
              <a:rPr lang="en-US" dirty="0" smtClean="0"/>
              <a:t>N = 1e4</a:t>
            </a:r>
          </a:p>
          <a:p>
            <a:r>
              <a:rPr lang="en-US" dirty="0" smtClean="0"/>
              <a:t>q = 10Hz</a:t>
            </a:r>
          </a:p>
          <a:p>
            <a:r>
              <a:rPr lang="en-US" dirty="0" smtClean="0"/>
              <a:t>p = 0</a:t>
            </a:r>
          </a:p>
          <a:p>
            <a:r>
              <a:rPr lang="en-US" dirty="0" smtClean="0"/>
              <a:t>c1n  = -77Hz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04" y="522133"/>
            <a:ext cx="8595196" cy="574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(a) 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8</a:t>
            </a:fld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584880"/>
            <a:ext cx="8703014" cy="57932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5105400"/>
            <a:ext cx="266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  = (10Hz, 1.2kHz)</a:t>
            </a:r>
          </a:p>
          <a:p>
            <a:r>
              <a:rPr lang="en-US" dirty="0" smtClean="0"/>
              <a:t>N = 1e4</a:t>
            </a:r>
          </a:p>
          <a:p>
            <a:r>
              <a:rPr lang="en-US" dirty="0" smtClean="0"/>
              <a:t>q = 10Hz</a:t>
            </a:r>
          </a:p>
          <a:p>
            <a:r>
              <a:rPr lang="en-US" dirty="0" smtClean="0"/>
              <a:t>p = 0</a:t>
            </a:r>
          </a:p>
          <a:p>
            <a:r>
              <a:rPr lang="en-US" dirty="0" smtClean="0"/>
              <a:t>c1n  = -77Hz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2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(a) With small gradient (0.1mG/cm) 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354141"/>
            <a:ext cx="3042578" cy="500221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The gap is insensitive to the amount of the gradient </a:t>
            </a:r>
          </a:p>
          <a:p>
            <a:endParaRPr lang="en-US" sz="18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800" dirty="0" smtClean="0">
                <a:sym typeface="Wingdings" panose="05000000000000000000" pitchFamily="2" charset="2"/>
              </a:rPr>
              <a:t>interaction effect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8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800" dirty="0" smtClean="0">
              <a:sym typeface="Wingdings" panose="05000000000000000000" pitchFamily="2" charset="2"/>
            </a:endParaRPr>
          </a:p>
          <a:p>
            <a:r>
              <a:rPr lang="en-US" sz="1800" dirty="0" smtClean="0">
                <a:sym typeface="Wingdings" panose="05000000000000000000" pitchFamily="2" charset="2"/>
              </a:rPr>
              <a:t>There is initial condition dependence due to the SSB</a:t>
            </a:r>
            <a:endParaRPr lang="en-US" sz="1800" dirty="0">
              <a:sym typeface="Wingdings" panose="05000000000000000000" pitchFamily="2" charset="2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C7463-7B75-44AA-893A-41746D229510}" type="slidenum">
              <a:rPr lang="en-US" smtClean="0"/>
              <a:t>9</a:t>
            </a:fld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093498"/>
            <a:ext cx="7930222" cy="52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9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T">
      <a:majorFont>
        <a:latin typeface="roboto"/>
        <a:ea typeface="나눔스퀘어"/>
        <a:cs typeface=""/>
      </a:majorFont>
      <a:minorFont>
        <a:latin typeface="roboto"/>
        <a:ea typeface="나눔스퀘어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6180</TotalTime>
  <Words>654</Words>
  <Application>Microsoft Office PowerPoint</Application>
  <PresentationFormat>와이드스크린</PresentationFormat>
  <Paragraphs>139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나눔스퀘어</vt:lpstr>
      <vt:lpstr>맑은 고딕</vt:lpstr>
      <vt:lpstr>Arial</vt:lpstr>
      <vt:lpstr>Calibri</vt:lpstr>
      <vt:lpstr>Courier New</vt:lpstr>
      <vt:lpstr>roboto</vt:lpstr>
      <vt:lpstr>Wingdings</vt:lpstr>
      <vt:lpstr>Office 테마</vt:lpstr>
      <vt:lpstr>Progress on solving 1D GPE</vt:lpstr>
      <vt:lpstr>Why do I solve GPE?</vt:lpstr>
      <vt:lpstr>Quasi-1D problem</vt:lpstr>
      <vt:lpstr>Structure of the simulation</vt:lpstr>
      <vt:lpstr>Finding the ground state</vt:lpstr>
      <vt:lpstr>(c) Polar phase ground state</vt:lpstr>
      <vt:lpstr>(b)</vt:lpstr>
      <vt:lpstr>(a) </vt:lpstr>
      <vt:lpstr>(a) With small gradient (0.1mG/cm) </vt:lpstr>
      <vt:lpstr>Quantitative validity for polar phase</vt:lpstr>
      <vt:lpstr>Dynamics; reproducing Saito et al (2007)</vt:lpstr>
      <vt:lpstr>Comparison on 1D calculation</vt:lpstr>
      <vt:lpstr>Comparison on 1D calculation</vt:lpstr>
      <vt:lpstr>Discussion</vt:lpstr>
      <vt:lpstr>Jet formation</vt:lpstr>
      <vt:lpstr>Jet formation</vt:lpstr>
      <vt:lpstr>Issues</vt:lpstr>
      <vt:lpstr>Next,</vt:lpstr>
      <vt:lpstr>End</vt:lpstr>
      <vt:lpstr>Dimensionless GPE</vt:lpstr>
      <vt:lpstr>Some remarks on calculation algorithm</vt:lpstr>
      <vt:lpstr>Languages and packages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경태</dc:creator>
  <cp:lastModifiedBy>김 경태</cp:lastModifiedBy>
  <cp:revision>1779</cp:revision>
  <dcterms:created xsi:type="dcterms:W3CDTF">2020-05-08T01:39:08Z</dcterms:created>
  <dcterms:modified xsi:type="dcterms:W3CDTF">2021-02-25T07:13:01Z</dcterms:modified>
</cp:coreProperties>
</file>